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23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3DBA404-B7C9-4EA4-8A14-5025DE884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295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5311785-0514-4D9C-802C-2352E1C4D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5084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E26DAC-5DA4-4E38-A512-4B842EFA0EDA}" type="slidenum">
              <a:rPr lang="en-US"/>
              <a:pPr/>
              <a:t>2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Category 1 - 10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A62B2C-181F-4D35-9627-20D83959F109}" type="slidenum">
              <a:rPr lang="en-US"/>
              <a:pPr/>
              <a:t>3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Category 1 - 20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7F56AF-FFC6-4C0A-96D5-4515A530AAA2}" type="slidenum">
              <a:rPr lang="en-US"/>
              <a:pPr/>
              <a:t>4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0FFBE-F40D-44CD-BC25-6F84F16AA7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B71DE-E0ED-4370-BFD6-CCA15A79DE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6F547-384E-483A-98B1-BE1C061C7F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F07F9-71B3-46AF-877D-56B4CD95E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E14EF-1E1C-4748-8C4A-6368AD03B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CC3BB-397D-4ADA-9A33-EE70BBB5D2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1925E-B24E-4C54-B1FB-2FE1F6B8F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421AD-AF3E-4FF8-988D-344226415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BF6D5-9F43-47D4-B563-86AFEE724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D2EFB-7991-4B68-89F4-8F80A259D1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1EF82-07D4-44DF-A634-7B12D7E8D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219E88F-85BC-498D-AC99-DDB4CF96F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slide" Target="slide4.xml"/><Relationship Id="rId18" Type="http://schemas.openxmlformats.org/officeDocument/2006/relationships/slide" Target="slide5.xml"/><Relationship Id="rId26" Type="http://schemas.openxmlformats.org/officeDocument/2006/relationships/slide" Target="slide21.xml"/><Relationship Id="rId3" Type="http://schemas.openxmlformats.org/officeDocument/2006/relationships/slide" Target="slide2.xml"/><Relationship Id="rId21" Type="http://schemas.openxmlformats.org/officeDocument/2006/relationships/slide" Target="slide20.xml"/><Relationship Id="rId7" Type="http://schemas.openxmlformats.org/officeDocument/2006/relationships/slide" Target="slide22.xml"/><Relationship Id="rId12" Type="http://schemas.openxmlformats.org/officeDocument/2006/relationships/slide" Target="slide23.xml"/><Relationship Id="rId17" Type="http://schemas.openxmlformats.org/officeDocument/2006/relationships/slide" Target="slide24.xml"/><Relationship Id="rId25" Type="http://schemas.openxmlformats.org/officeDocument/2006/relationships/slide" Target="slide16.xml"/><Relationship Id="rId2" Type="http://schemas.openxmlformats.org/officeDocument/2006/relationships/image" Target="../media/image1.gif"/><Relationship Id="rId16" Type="http://schemas.openxmlformats.org/officeDocument/2006/relationships/slide" Target="slide19.xml"/><Relationship Id="rId20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7.xml"/><Relationship Id="rId11" Type="http://schemas.openxmlformats.org/officeDocument/2006/relationships/slide" Target="slide18.xml"/><Relationship Id="rId24" Type="http://schemas.openxmlformats.org/officeDocument/2006/relationships/slide" Target="slide11.xml"/><Relationship Id="rId5" Type="http://schemas.openxmlformats.org/officeDocument/2006/relationships/slide" Target="slide12.xml"/><Relationship Id="rId15" Type="http://schemas.openxmlformats.org/officeDocument/2006/relationships/slide" Target="slide14.xml"/><Relationship Id="rId23" Type="http://schemas.openxmlformats.org/officeDocument/2006/relationships/slide" Target="slide6.xml"/><Relationship Id="rId28" Type="http://schemas.openxmlformats.org/officeDocument/2006/relationships/image" Target="../media/image2.png"/><Relationship Id="rId10" Type="http://schemas.openxmlformats.org/officeDocument/2006/relationships/slide" Target="slide13.xml"/><Relationship Id="rId19" Type="http://schemas.openxmlformats.org/officeDocument/2006/relationships/slide" Target="slide10.xml"/><Relationship Id="rId4" Type="http://schemas.openxmlformats.org/officeDocument/2006/relationships/slide" Target="slide7.xml"/><Relationship Id="rId9" Type="http://schemas.openxmlformats.org/officeDocument/2006/relationships/slide" Target="slide8.xml"/><Relationship Id="rId14" Type="http://schemas.openxmlformats.org/officeDocument/2006/relationships/slide" Target="slide9.xml"/><Relationship Id="rId22" Type="http://schemas.openxmlformats.org/officeDocument/2006/relationships/slide" Target="slide25.xml"/><Relationship Id="rId27" Type="http://schemas.openxmlformats.org/officeDocument/2006/relationships/slide" Target="slide2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60" descr="mels_question_md_blk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0"/>
            <a:ext cx="95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1524000" y="0"/>
            <a:ext cx="5943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</a:rPr>
              <a:t>CELL </a:t>
            </a:r>
            <a:r>
              <a:rPr lang="en-US" sz="4800" b="1" dirty="0">
                <a:solidFill>
                  <a:schemeClr val="bg1"/>
                </a:solidFill>
                <a:latin typeface="Times New Roman" pitchFamily="18" charset="0"/>
              </a:rPr>
              <a:t>Jeopardy</a:t>
            </a:r>
          </a:p>
        </p:txBody>
      </p:sp>
      <p:graphicFrame>
        <p:nvGraphicFramePr>
          <p:cNvPr id="2207" name="Group 159"/>
          <p:cNvGraphicFramePr>
            <a:graphicFrameLocks noGrp="1"/>
          </p:cNvGraphicFramePr>
          <p:nvPr/>
        </p:nvGraphicFramePr>
        <p:xfrm>
          <a:off x="457200" y="1143000"/>
          <a:ext cx="8382000" cy="5410202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  <a:gridCol w="1676400"/>
                <a:gridCol w="1676400"/>
                <a:gridCol w="1676400"/>
              </a:tblGrid>
              <a:tr h="563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3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4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5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6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7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8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8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9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0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1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2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3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4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5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6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7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8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8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9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0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1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2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3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4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5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6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7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096" name="Picture 162" descr="ReverseLogo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7620000" y="304800"/>
            <a:ext cx="15240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58913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Assembles proteins and moves</a:t>
            </a:r>
          </a:p>
          <a:p>
            <a:r>
              <a:rPr lang="en-US" sz="3600" dirty="0">
                <a:solidFill>
                  <a:schemeClr val="bg1"/>
                </a:solidFill>
                <a:latin typeface="Times New Roman" pitchFamily="18" charset="0"/>
              </a:rPr>
              <a:t>t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hem to the Golgi apparatus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126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 flipH="1">
            <a:off x="3093719" y="3886200"/>
            <a:ext cx="3154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Rough ER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1076325" y="1666964"/>
            <a:ext cx="769954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3 structures that are in plant cells but not</a:t>
            </a:r>
          </a:p>
          <a:p>
            <a:r>
              <a:rPr lang="en-US" sz="3600" dirty="0">
                <a:solidFill>
                  <a:schemeClr val="bg1"/>
                </a:solidFill>
                <a:latin typeface="Times New Roman" pitchFamily="18" charset="0"/>
              </a:rPr>
              <a:t>i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n animal cells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229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276600" y="3395603"/>
            <a:ext cx="320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Chloroplast, cell wall, large central vacuole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477566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Function of cytoskeleton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331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524000" y="3505200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Maintain cell shape/movement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1447800" y="1752600"/>
            <a:ext cx="582723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Structure made of tough fibers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that supports and protects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Plant cells 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433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124200" y="34290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Cell wall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304800" y="1752599"/>
            <a:ext cx="895396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The cell’s boundary from its environment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536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581400" y="3429000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Cell membrane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676400" y="1784195"/>
            <a:ext cx="653255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Makes up the channels and pumps</a:t>
            </a:r>
          </a:p>
          <a:p>
            <a:r>
              <a:rPr lang="en-US" sz="3600" dirty="0">
                <a:solidFill>
                  <a:schemeClr val="bg1"/>
                </a:solidFill>
                <a:latin typeface="Times New Roman" pitchFamily="18" charset="0"/>
              </a:rPr>
              <a:t>i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n the cell membrane.</a:t>
            </a:r>
          </a:p>
        </p:txBody>
      </p:sp>
      <p:pic>
        <p:nvPicPr>
          <p:cNvPr id="1638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876550" y="41910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protein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1114425" y="1152435"/>
            <a:ext cx="79432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Diffusion is the movement of molecules </a:t>
            </a:r>
          </a:p>
          <a:p>
            <a:r>
              <a:rPr lang="en-US" sz="3600" dirty="0">
                <a:solidFill>
                  <a:schemeClr val="bg1"/>
                </a:solidFill>
                <a:latin typeface="Times New Roman" pitchFamily="18" charset="0"/>
              </a:rPr>
              <a:t>f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rom an area of _________concentration </a:t>
            </a:r>
          </a:p>
          <a:p>
            <a:r>
              <a:rPr lang="en-US" sz="3600" dirty="0">
                <a:solidFill>
                  <a:schemeClr val="bg1"/>
                </a:solidFill>
                <a:latin typeface="Times New Roman" pitchFamily="18" charset="0"/>
              </a:rPr>
              <a:t>t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o an area of ___________concentration.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741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>
            <a:hlinkClick r:id="" action="ppaction://hlinkshowjump?jump=firstslide"/>
          </p:cNvPr>
          <p:cNvSpPr txBox="1"/>
          <p:nvPr/>
        </p:nvSpPr>
        <p:spPr>
          <a:xfrm>
            <a:off x="3048000" y="32766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High to low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1171575" y="1752599"/>
            <a:ext cx="702945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do the molecules on both sides</a:t>
            </a:r>
          </a:p>
          <a:p>
            <a:r>
              <a:rPr lang="en-US" sz="3600" dirty="0">
                <a:solidFill>
                  <a:schemeClr val="bg1"/>
                </a:solidFill>
                <a:latin typeface="Times New Roman" pitchFamily="18" charset="0"/>
              </a:rPr>
              <a:t>o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f a membrane do when they are equal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</a:rPr>
              <a:t>?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843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133600" y="36576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Move in both directions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576933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Type of transport that requires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An energy input from the cell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945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90800" y="3810000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Active transport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1676400" y="1752600"/>
            <a:ext cx="709160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Diffusion of  water across a selectively permeable membrane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048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819400" y="40386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osmosis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44418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Cells that lack a nucleus are called this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075" name="Picture 6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81200" y="342900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prokaryote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637866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Why does an animal cell in fresh </a:t>
            </a:r>
          </a:p>
          <a:p>
            <a:r>
              <a:rPr lang="en-US" sz="3600" dirty="0">
                <a:solidFill>
                  <a:schemeClr val="bg1"/>
                </a:solidFill>
                <a:latin typeface="Times New Roman" pitchFamily="18" charset="0"/>
              </a:rPr>
              <a:t>w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ater burst?</a:t>
            </a:r>
          </a:p>
        </p:txBody>
      </p:sp>
      <p:pic>
        <p:nvPicPr>
          <p:cNvPr id="2150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133600" y="4040886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Water moves into cell 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438400" y="44196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Cell specialization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0800" y="1371600"/>
            <a:ext cx="4800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+mn-lt"/>
              </a:rPr>
              <a:t>term for cells having different jobs in an organism.</a:t>
            </a:r>
            <a:endParaRPr lang="en-US" sz="36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1219200" y="1752600"/>
            <a:ext cx="771048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Main difference between cells of a unicellular organism versus multicellular cells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355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657600" y="4038600"/>
            <a:ext cx="2971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Multicellular cells are specialized 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1147703" y="1183805"/>
            <a:ext cx="643015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A group of cells working together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457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971800" y="31242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tissue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1447800" y="1676400"/>
            <a:ext cx="578042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How does facilitated diffusion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differ from diffusion?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560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429000" y="3581400"/>
            <a:ext cx="381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Facilitated uses proteins as “helpers”</a:t>
            </a:r>
            <a:endParaRPr lang="en-US" sz="3600" baseline="300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438400" y="1447800"/>
            <a:ext cx="48466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+mn-lt"/>
              </a:rPr>
              <a:t>Difference between diffusion and active transport?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0" y="3505200"/>
            <a:ext cx="518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Active needs energy </a:t>
            </a:r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supply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649408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Group of tissues working together</a:t>
            </a:r>
          </a:p>
        </p:txBody>
      </p:sp>
      <p:pic>
        <p:nvPicPr>
          <p:cNvPr id="2765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362200" y="411480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FFF00"/>
                </a:solidFill>
                <a:latin typeface="+mn-lt"/>
              </a:rPr>
              <a:t>organ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80586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Cells that contain a nucleus are called this </a:t>
            </a:r>
          </a:p>
        </p:txBody>
      </p:sp>
      <p:pic>
        <p:nvPicPr>
          <p:cNvPr id="4099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05000" y="3429000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+mn-lt"/>
              </a:rPr>
              <a:t>		</a:t>
            </a:r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eukaryote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609600" y="1752600"/>
            <a:ext cx="7848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types of organisms are prokaryotes?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5123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805354" y="4109300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  <a:latin typeface="+mn-lt"/>
              </a:rPr>
              <a:t>	</a:t>
            </a:r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bacteria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19400" y="762000"/>
            <a:ext cx="35453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+mn-lt"/>
              </a:rPr>
              <a:t>DAILY DOUBLE</a:t>
            </a:r>
            <a:endParaRPr lang="en-US" sz="36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589154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Cell structure that stores DNA </a:t>
            </a:r>
          </a:p>
          <a:p>
            <a:r>
              <a:rPr lang="en-US" sz="3600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nd controls cell activities</a:t>
            </a:r>
          </a:p>
        </p:txBody>
      </p:sp>
      <p:pic>
        <p:nvPicPr>
          <p:cNvPr id="614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438400" y="38100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nucleus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1295400" y="609600"/>
            <a:ext cx="701153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Organelle that breaks down food and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waste.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717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209800" y="36576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lysosome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785812" y="762000"/>
            <a:ext cx="960099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This structure </a:t>
            </a:r>
            <a:r>
              <a:rPr lang="en-US" sz="3600" b="1" u="sng" dirty="0" smtClean="0">
                <a:solidFill>
                  <a:schemeClr val="bg1"/>
                </a:solidFill>
                <a:latin typeface="Times New Roman" pitchFamily="18" charset="0"/>
              </a:rPr>
              <a:t>makes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proteins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819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81200" y="33528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ribosome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1447800" y="1726768"/>
            <a:ext cx="78651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Organelle that converts food energy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into compounds (ATP) the cell can use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921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14600" y="37338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mitochondrion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544700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Both of these organelles are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Involved with ENERGY</a:t>
            </a:r>
          </a:p>
        </p:txBody>
      </p:sp>
      <p:pic>
        <p:nvPicPr>
          <p:cNvPr id="1024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577997" y="3962399"/>
            <a:ext cx="26981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</a:rPr>
              <a:t>Mitochondria</a:t>
            </a:r>
          </a:p>
          <a:p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</a:rPr>
              <a:t>chloroplast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FFFF"/>
      </a:hlink>
      <a:folHlink>
        <a:srgbClr val="3333FF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FFF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339</Words>
  <Application>Microsoft Office PowerPoint</Application>
  <PresentationFormat>On-screen Show (4:3)</PresentationFormat>
  <Paragraphs>103</Paragraphs>
  <Slides>26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James Madison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Philip Bigler</dc:creator>
  <cp:lastModifiedBy>User</cp:lastModifiedBy>
  <cp:revision>97</cp:revision>
  <dcterms:created xsi:type="dcterms:W3CDTF">2003-05-14T01:07:43Z</dcterms:created>
  <dcterms:modified xsi:type="dcterms:W3CDTF">2015-10-16T13:53:32Z</dcterms:modified>
</cp:coreProperties>
</file>